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7.jpg"/><Relationship Id="rId4" Type="http://schemas.openxmlformats.org/officeDocument/2006/relationships/image" Target="../media/image0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7.jpg"/><Relationship Id="rId4" Type="http://schemas.openxmlformats.org/officeDocument/2006/relationships/image" Target="../media/image0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8.png"/><Relationship Id="rId4" Type="http://schemas.openxmlformats.org/officeDocument/2006/relationships/image" Target="../media/image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7.jpg"/><Relationship Id="rId5"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PiSupply/PaPiRus.git" TargetMode="External"/><Relationship Id="rId4" Type="http://schemas.openxmlformats.org/officeDocument/2006/relationships/hyperlink" Target="https://github.com/repaper/gratis.g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3" name="Shape 53"/>
        <p:cNvGrpSpPr/>
        <p:nvPr/>
      </p:nvGrpSpPr>
      <p:grpSpPr>
        <a:xfrm>
          <a:off x="0" y="0"/>
          <a:ext cx="0" cy="0"/>
          <a:chOff x="0" y="0"/>
          <a:chExt cx="0" cy="0"/>
        </a:xfrm>
      </p:grpSpPr>
      <p:pic>
        <p:nvPicPr>
          <p:cNvPr descr="IMG_0658.JPG" id="54" name="Shape 54"/>
          <p:cNvPicPr preferRelativeResize="0"/>
          <p:nvPr/>
        </p:nvPicPr>
        <p:blipFill>
          <a:blip r:embed="rId3">
            <a:alphaModFix/>
          </a:blip>
          <a:stretch>
            <a:fillRect/>
          </a:stretch>
        </p:blipFill>
        <p:spPr>
          <a:xfrm>
            <a:off x="1029350" y="45112"/>
            <a:ext cx="7085299" cy="3603924"/>
          </a:xfrm>
          <a:prstGeom prst="rect">
            <a:avLst/>
          </a:prstGeom>
          <a:noFill/>
          <a:ln>
            <a:noFill/>
          </a:ln>
        </p:spPr>
      </p:pic>
      <p:sp>
        <p:nvSpPr>
          <p:cNvPr id="55" name="Shape 55"/>
          <p:cNvSpPr txBox="1"/>
          <p:nvPr>
            <p:ph idx="1" type="subTitle"/>
          </p:nvPr>
        </p:nvSpPr>
        <p:spPr>
          <a:xfrm>
            <a:off x="311700" y="3291325"/>
            <a:ext cx="8520600" cy="1161300"/>
          </a:xfrm>
          <a:prstGeom prst="rect">
            <a:avLst/>
          </a:prstGeom>
        </p:spPr>
        <p:txBody>
          <a:bodyPr anchorCtr="0" anchor="t" bIns="91425" lIns="91425" rIns="91425" tIns="91425">
            <a:noAutofit/>
          </a:bodyPr>
          <a:lstStyle/>
          <a:p>
            <a:pPr lvl="0">
              <a:spcBef>
                <a:spcPts val="0"/>
              </a:spcBef>
              <a:buNone/>
            </a:pPr>
            <a:r>
              <a:rPr lang="en">
                <a:solidFill>
                  <a:schemeClr val="lt1"/>
                </a:solidFill>
              </a:rPr>
              <a:t>Welcome!</a:t>
            </a:r>
          </a:p>
          <a:p>
            <a:pPr lvl="0">
              <a:spcBef>
                <a:spcPts val="0"/>
              </a:spcBef>
              <a:buNone/>
            </a:pPr>
            <a:r>
              <a:rPr lang="en" sz="2400">
                <a:solidFill>
                  <a:schemeClr val="lt1"/>
                </a:solidFill>
              </a:rPr>
              <a:t>Grab a drink, food, and chat with your fellow makers.</a:t>
            </a:r>
          </a:p>
        </p:txBody>
      </p:sp>
      <p:sp>
        <p:nvSpPr>
          <p:cNvPr id="56" name="Shape 56"/>
          <p:cNvSpPr txBox="1"/>
          <p:nvPr>
            <p:ph idx="1" type="subTitle"/>
          </p:nvPr>
        </p:nvSpPr>
        <p:spPr>
          <a:xfrm>
            <a:off x="311700" y="4631400"/>
            <a:ext cx="8520600" cy="512100"/>
          </a:xfrm>
          <a:prstGeom prst="rect">
            <a:avLst/>
          </a:prstGeom>
        </p:spPr>
        <p:txBody>
          <a:bodyPr anchorCtr="0" anchor="t" bIns="91425" lIns="91425" rIns="91425" tIns="91425">
            <a:noAutofit/>
          </a:bodyPr>
          <a:lstStyle/>
          <a:p>
            <a:pPr lvl="0" rtl="0">
              <a:spcBef>
                <a:spcPts val="0"/>
              </a:spcBef>
              <a:buNone/>
            </a:pPr>
            <a:r>
              <a:rPr lang="en" sz="1400"/>
              <a:t>January </a:t>
            </a:r>
            <a:r>
              <a:rPr lang="en" sz="1400"/>
              <a:t>24, 2017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111" name="Shape 111"/>
          <p:cNvSpPr txBox="1"/>
          <p:nvPr>
            <p:ph idx="1" type="body"/>
          </p:nvPr>
        </p:nvSpPr>
        <p:spPr>
          <a:xfrm>
            <a:off x="311700" y="1152475"/>
            <a:ext cx="4254900" cy="34164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sz="2400"/>
              <a:t>Main Components:</a:t>
            </a:r>
          </a:p>
          <a:p>
            <a:pPr indent="-381000" lvl="0" marL="457200" marR="0" rtl="0" algn="l">
              <a:lnSpc>
                <a:spcPct val="115000"/>
              </a:lnSpc>
              <a:spcBef>
                <a:spcPts val="0"/>
              </a:spcBef>
              <a:spcAft>
                <a:spcPts val="1600"/>
              </a:spcAft>
              <a:buSzPct val="100000"/>
            </a:pPr>
            <a:r>
              <a:rPr lang="en" sz="2400"/>
              <a:t>Raspberry Pi Zero</a:t>
            </a:r>
          </a:p>
          <a:p>
            <a:pPr indent="-381000" lvl="0" marL="457200" marR="0" rtl="0" algn="l">
              <a:lnSpc>
                <a:spcPct val="115000"/>
              </a:lnSpc>
              <a:spcBef>
                <a:spcPts val="0"/>
              </a:spcBef>
              <a:spcAft>
                <a:spcPts val="1600"/>
              </a:spcAft>
              <a:buSzPct val="100000"/>
            </a:pPr>
            <a:r>
              <a:rPr lang="en" sz="2400"/>
              <a:t>Papirus ePaper pHAT</a:t>
            </a:r>
          </a:p>
          <a:p>
            <a:pPr indent="-381000" lvl="0" marL="457200" marR="0" rtl="0" algn="l">
              <a:lnSpc>
                <a:spcPct val="115000"/>
              </a:lnSpc>
              <a:spcBef>
                <a:spcPts val="0"/>
              </a:spcBef>
              <a:spcAft>
                <a:spcPts val="1600"/>
              </a:spcAft>
              <a:buSzPct val="100000"/>
            </a:pPr>
            <a:r>
              <a:rPr lang="en" sz="2400"/>
              <a:t>Redbear IoT pHAT</a:t>
            </a:r>
          </a:p>
          <a:p>
            <a:pPr lvl="0" marR="0" rtl="0" algn="l">
              <a:lnSpc>
                <a:spcPct val="115000"/>
              </a:lnSpc>
              <a:spcBef>
                <a:spcPts val="0"/>
              </a:spcBef>
              <a:spcAft>
                <a:spcPts val="1600"/>
              </a:spcAft>
              <a:buNone/>
            </a:pPr>
            <a:r>
              <a:t/>
            </a:r>
            <a:endParaRPr sz="2400"/>
          </a:p>
        </p:txBody>
      </p:sp>
      <p:sp>
        <p:nvSpPr>
          <p:cNvPr id="112" name="Shape 112"/>
          <p:cNvSpPr txBox="1"/>
          <p:nvPr>
            <p:ph idx="1" type="body"/>
          </p:nvPr>
        </p:nvSpPr>
        <p:spPr>
          <a:xfrm>
            <a:off x="4721225" y="1152475"/>
            <a:ext cx="4254900" cy="3416400"/>
          </a:xfrm>
          <a:prstGeom prst="rect">
            <a:avLst/>
          </a:prstGeom>
        </p:spPr>
        <p:txBody>
          <a:bodyPr anchorCtr="0" anchor="t" bIns="91425" lIns="91425" rIns="91425" tIns="91425">
            <a:noAutofit/>
          </a:bodyPr>
          <a:lstStyle/>
          <a:p>
            <a:pPr lvl="0" marR="0" rtl="0" algn="l">
              <a:lnSpc>
                <a:spcPct val="115000"/>
              </a:lnSpc>
              <a:spcBef>
                <a:spcPts val="0"/>
              </a:spcBef>
              <a:spcAft>
                <a:spcPts val="1600"/>
              </a:spcAft>
              <a:buNone/>
            </a:pPr>
            <a:r>
              <a:rPr lang="en" sz="2400"/>
              <a:t>Additional:</a:t>
            </a:r>
          </a:p>
          <a:p>
            <a:pPr indent="-381000" lvl="0" marL="457200" marR="0" rtl="0" algn="l">
              <a:lnSpc>
                <a:spcPct val="115000"/>
              </a:lnSpc>
              <a:spcBef>
                <a:spcPts val="0"/>
              </a:spcBef>
              <a:spcAft>
                <a:spcPts val="1600"/>
              </a:spcAft>
              <a:buSzPct val="100000"/>
            </a:pPr>
            <a:r>
              <a:rPr lang="en" sz="2400"/>
              <a:t>4 GB MicroSD </a:t>
            </a:r>
          </a:p>
          <a:p>
            <a:pPr indent="-381000" lvl="0" marL="457200" marR="0" rtl="0" algn="l">
              <a:lnSpc>
                <a:spcPct val="115000"/>
              </a:lnSpc>
              <a:spcBef>
                <a:spcPts val="0"/>
              </a:spcBef>
              <a:spcAft>
                <a:spcPts val="1600"/>
              </a:spcAft>
              <a:buSzPct val="100000"/>
            </a:pPr>
            <a:r>
              <a:rPr lang="en" sz="2400"/>
              <a:t>PowerBoost 1000C</a:t>
            </a:r>
          </a:p>
          <a:p>
            <a:pPr indent="-381000" lvl="0" marL="457200" marR="0" rtl="0" algn="l">
              <a:lnSpc>
                <a:spcPct val="115000"/>
              </a:lnSpc>
              <a:spcBef>
                <a:spcPts val="0"/>
              </a:spcBef>
              <a:spcAft>
                <a:spcPts val="1600"/>
              </a:spcAft>
              <a:buSzPct val="100000"/>
            </a:pPr>
            <a:r>
              <a:rPr lang="en" sz="2400"/>
              <a:t>LiPo Battery 350 mAh</a:t>
            </a:r>
          </a:p>
          <a:p>
            <a:pPr indent="-381000" lvl="0" marL="457200" marR="0" rtl="0" algn="l">
              <a:lnSpc>
                <a:spcPct val="115000"/>
              </a:lnSpc>
              <a:spcBef>
                <a:spcPts val="0"/>
              </a:spcBef>
              <a:spcAft>
                <a:spcPts val="1600"/>
              </a:spcAft>
              <a:buSzPct val="100000"/>
            </a:pPr>
            <a:r>
              <a:rPr lang="en" sz="2400"/>
              <a:t>Case</a:t>
            </a:r>
          </a:p>
          <a:p>
            <a:pPr lvl="0" marR="0" rtl="0" algn="l">
              <a:lnSpc>
                <a:spcPct val="115000"/>
              </a:lnSpc>
              <a:spcBef>
                <a:spcPts val="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118" name="Shape 118"/>
          <p:cNvSpPr txBox="1"/>
          <p:nvPr>
            <p:ph idx="1" type="body"/>
          </p:nvPr>
        </p:nvSpPr>
        <p:spPr>
          <a:xfrm>
            <a:off x="311700" y="3193325"/>
            <a:ext cx="8520600" cy="1375500"/>
          </a:xfrm>
          <a:prstGeom prst="rect">
            <a:avLst/>
          </a:prstGeom>
        </p:spPr>
        <p:txBody>
          <a:bodyPr anchorCtr="0" anchor="t" bIns="91425" lIns="91425" rIns="91425" tIns="91425">
            <a:noAutofit/>
          </a:bodyPr>
          <a:lstStyle/>
          <a:p>
            <a:pPr indent="457200" lvl="0" marL="457200">
              <a:spcBef>
                <a:spcPts val="0"/>
              </a:spcBef>
              <a:buNone/>
            </a:pPr>
            <a:r>
              <a:rPr lang="en"/>
              <a:t>Pi Zero				RedBear IoT pHAT		Papirus ePaper pHAT</a:t>
            </a:r>
          </a:p>
        </p:txBody>
      </p:sp>
      <p:pic>
        <p:nvPicPr>
          <p:cNvPr descr="IMG_1086.JPG" id="119" name="Shape 119"/>
          <p:cNvPicPr preferRelativeResize="0"/>
          <p:nvPr/>
        </p:nvPicPr>
        <p:blipFill rotWithShape="1">
          <a:blip r:embed="rId3">
            <a:alphaModFix/>
          </a:blip>
          <a:srcRect b="2117" l="34956" r="39231" t="5435"/>
          <a:stretch/>
        </p:blipFill>
        <p:spPr>
          <a:xfrm rot="-5400000">
            <a:off x="3638162" y="-2293901"/>
            <a:ext cx="1867677" cy="8918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pic>
        <p:nvPicPr>
          <p:cNvPr descr="IMG_1088.JPG" id="125" name="Shape 125"/>
          <p:cNvPicPr preferRelativeResize="0"/>
          <p:nvPr/>
        </p:nvPicPr>
        <p:blipFill rotWithShape="1">
          <a:blip r:embed="rId3">
            <a:alphaModFix/>
          </a:blip>
          <a:srcRect b="0" l="35110" r="34647" t="6129"/>
          <a:stretch/>
        </p:blipFill>
        <p:spPr>
          <a:xfrm rot="-5400000">
            <a:off x="3988710" y="-367536"/>
            <a:ext cx="1166576" cy="4828296"/>
          </a:xfrm>
          <a:prstGeom prst="rect">
            <a:avLst/>
          </a:prstGeom>
          <a:noFill/>
          <a:ln>
            <a:noFill/>
          </a:ln>
        </p:spPr>
      </p:pic>
      <p:pic>
        <p:nvPicPr>
          <p:cNvPr descr="IMG_1090.JPG" id="126" name="Shape 126"/>
          <p:cNvPicPr preferRelativeResize="0"/>
          <p:nvPr/>
        </p:nvPicPr>
        <p:blipFill rotWithShape="1">
          <a:blip r:embed="rId4">
            <a:alphaModFix/>
          </a:blip>
          <a:srcRect b="17354" l="27625" r="29304" t="15404"/>
          <a:stretch/>
        </p:blipFill>
        <p:spPr>
          <a:xfrm rot="-5400000">
            <a:off x="3741263" y="1982585"/>
            <a:ext cx="1661475" cy="34584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pic>
        <p:nvPicPr>
          <p:cNvPr descr="IMG_1093.JPG" id="132" name="Shape 132"/>
          <p:cNvPicPr preferRelativeResize="0"/>
          <p:nvPr/>
        </p:nvPicPr>
        <p:blipFill rotWithShape="1">
          <a:blip r:embed="rId3">
            <a:alphaModFix/>
          </a:blip>
          <a:srcRect b="30127" l="16749" r="16064" t="24051"/>
          <a:stretch/>
        </p:blipFill>
        <p:spPr>
          <a:xfrm>
            <a:off x="2268324" y="445025"/>
            <a:ext cx="4607348" cy="2356701"/>
          </a:xfrm>
          <a:prstGeom prst="rect">
            <a:avLst/>
          </a:prstGeom>
          <a:noFill/>
          <a:ln>
            <a:noFill/>
          </a:ln>
        </p:spPr>
      </p:pic>
      <p:pic>
        <p:nvPicPr>
          <p:cNvPr descr="IMG_1094.JPG" id="133" name="Shape 133"/>
          <p:cNvPicPr preferRelativeResize="0"/>
          <p:nvPr/>
        </p:nvPicPr>
        <p:blipFill rotWithShape="1">
          <a:blip r:embed="rId4">
            <a:alphaModFix/>
          </a:blip>
          <a:srcRect b="37002" l="0" r="0" t="11796"/>
          <a:stretch/>
        </p:blipFill>
        <p:spPr>
          <a:xfrm>
            <a:off x="2224137" y="2868902"/>
            <a:ext cx="4695720" cy="1803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pic>
        <p:nvPicPr>
          <p:cNvPr descr="IMG_1093.JPG" id="139" name="Shape 139"/>
          <p:cNvPicPr preferRelativeResize="0"/>
          <p:nvPr/>
        </p:nvPicPr>
        <p:blipFill rotWithShape="1">
          <a:blip r:embed="rId3">
            <a:alphaModFix/>
          </a:blip>
          <a:srcRect b="30127" l="16749" r="16064" t="24051"/>
          <a:stretch/>
        </p:blipFill>
        <p:spPr>
          <a:xfrm>
            <a:off x="2268324" y="445025"/>
            <a:ext cx="4607348" cy="2356701"/>
          </a:xfrm>
          <a:prstGeom prst="rect">
            <a:avLst/>
          </a:prstGeom>
          <a:noFill/>
          <a:ln>
            <a:noFill/>
          </a:ln>
        </p:spPr>
      </p:pic>
      <p:pic>
        <p:nvPicPr>
          <p:cNvPr descr="IMG_1094.JPG" id="140" name="Shape 140"/>
          <p:cNvPicPr preferRelativeResize="0"/>
          <p:nvPr/>
        </p:nvPicPr>
        <p:blipFill rotWithShape="1">
          <a:blip r:embed="rId4">
            <a:alphaModFix/>
          </a:blip>
          <a:srcRect b="37002" l="0" r="0" t="11796"/>
          <a:stretch/>
        </p:blipFill>
        <p:spPr>
          <a:xfrm>
            <a:off x="2224137" y="2868902"/>
            <a:ext cx="4695720" cy="1803270"/>
          </a:xfrm>
          <a:prstGeom prst="rect">
            <a:avLst/>
          </a:prstGeom>
          <a:noFill/>
          <a:ln>
            <a:noFill/>
          </a:ln>
        </p:spPr>
      </p:pic>
      <p:cxnSp>
        <p:nvCxnSpPr>
          <p:cNvPr id="141" name="Shape 141"/>
          <p:cNvCxnSpPr/>
          <p:nvPr/>
        </p:nvCxnSpPr>
        <p:spPr>
          <a:xfrm>
            <a:off x="1820550" y="595075"/>
            <a:ext cx="5591400" cy="3912000"/>
          </a:xfrm>
          <a:prstGeom prst="straightConnector1">
            <a:avLst/>
          </a:prstGeom>
          <a:noFill/>
          <a:ln cap="flat" cmpd="sng" w="76200">
            <a:solidFill>
              <a:srgbClr val="FF0000"/>
            </a:solidFill>
            <a:prstDash val="solid"/>
            <a:round/>
            <a:headEnd len="lg" w="lg" type="none"/>
            <a:tailEnd len="lg" w="lg" type="none"/>
          </a:ln>
        </p:spPr>
      </p:cxnSp>
      <p:cxnSp>
        <p:nvCxnSpPr>
          <p:cNvPr id="142" name="Shape 142"/>
          <p:cNvCxnSpPr/>
          <p:nvPr/>
        </p:nvCxnSpPr>
        <p:spPr>
          <a:xfrm flipH="1">
            <a:off x="1820550" y="595075"/>
            <a:ext cx="5591400" cy="3912000"/>
          </a:xfrm>
          <a:prstGeom prst="straightConnector1">
            <a:avLst/>
          </a:prstGeom>
          <a:noFill/>
          <a:ln cap="flat" cmpd="sng" w="76200">
            <a:solidFill>
              <a:srgbClr val="FF0000"/>
            </a:solidFill>
            <a:prstDash val="solid"/>
            <a:round/>
            <a:headEnd len="lg" w="lg" type="none"/>
            <a:tailEnd len="lg" w="lg" type="none"/>
          </a:ln>
        </p:spPr>
      </p:cxnSp>
      <p:sp>
        <p:nvSpPr>
          <p:cNvPr id="143" name="Shape 143"/>
          <p:cNvSpPr txBox="1"/>
          <p:nvPr/>
        </p:nvSpPr>
        <p:spPr>
          <a:xfrm>
            <a:off x="282825" y="2044450"/>
            <a:ext cx="2150400" cy="1325700"/>
          </a:xfrm>
          <a:prstGeom prst="rect">
            <a:avLst/>
          </a:prstGeom>
          <a:noFill/>
          <a:ln>
            <a:noFill/>
          </a:ln>
        </p:spPr>
        <p:txBody>
          <a:bodyPr anchorCtr="0" anchor="t" bIns="91425" lIns="91425" rIns="91425" tIns="91425">
            <a:noAutofit/>
          </a:bodyPr>
          <a:lstStyle/>
          <a:p>
            <a:pPr lvl="0">
              <a:spcBef>
                <a:spcPts val="0"/>
              </a:spcBef>
              <a:buNone/>
            </a:pPr>
            <a:r>
              <a:rPr lang="en" sz="7200">
                <a:solidFill>
                  <a:srgbClr val="FF0000"/>
                </a:solidFill>
              </a:rPr>
              <a:t>Fail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149" name="Shape 14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Problem: Raspberry Pi hats should not be stacked</a:t>
            </a:r>
          </a:p>
          <a:p>
            <a:pPr lvl="0">
              <a:spcBef>
                <a:spcPts val="0"/>
              </a:spcBef>
              <a:buNone/>
            </a:pPr>
            <a:r>
              <a:rPr lang="en"/>
              <a:t>Reason: They use the same pins, </a:t>
            </a:r>
            <a:r>
              <a:rPr lang="en"/>
              <a:t>specifically</a:t>
            </a:r>
            <a:r>
              <a:rPr lang="en"/>
              <a:t> the dedicated I2C for the EEPROM</a:t>
            </a:r>
          </a:p>
          <a:p>
            <a:pPr lvl="0">
              <a:spcBef>
                <a:spcPts val="0"/>
              </a:spcBef>
              <a:buNone/>
            </a:pPr>
            <a:r>
              <a:rPr lang="en"/>
              <a:t>Solution: The Papirus pHAT is not a real hat.  Doesn’t have EEPROM.  Rewire!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pic>
        <p:nvPicPr>
          <p:cNvPr descr="IoT_pHAT_40-pin.png" id="155" name="Shape 155"/>
          <p:cNvPicPr preferRelativeResize="0"/>
          <p:nvPr/>
        </p:nvPicPr>
        <p:blipFill>
          <a:blip r:embed="rId3">
            <a:alphaModFix/>
          </a:blip>
          <a:stretch>
            <a:fillRect/>
          </a:stretch>
        </p:blipFill>
        <p:spPr>
          <a:xfrm>
            <a:off x="980639" y="1181950"/>
            <a:ext cx="4283912" cy="3416400"/>
          </a:xfrm>
          <a:prstGeom prst="rect">
            <a:avLst/>
          </a:prstGeom>
          <a:noFill/>
          <a:ln>
            <a:noFill/>
          </a:ln>
        </p:spPr>
      </p:pic>
      <p:pic>
        <p:nvPicPr>
          <p:cNvPr id="156" name="Shape 156"/>
          <p:cNvPicPr preferRelativeResize="0"/>
          <p:nvPr/>
        </p:nvPicPr>
        <p:blipFill rotWithShape="1">
          <a:blip r:embed="rId4">
            <a:alphaModFix/>
          </a:blip>
          <a:srcRect b="5945" l="71671" r="7582" t="10554"/>
          <a:stretch/>
        </p:blipFill>
        <p:spPr>
          <a:xfrm>
            <a:off x="5730575" y="303800"/>
            <a:ext cx="1754049" cy="4294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pic>
        <p:nvPicPr>
          <p:cNvPr descr="IoT_pHAT_wPapirus.png" id="162" name="Shape 162"/>
          <p:cNvPicPr preferRelativeResize="0"/>
          <p:nvPr/>
        </p:nvPicPr>
        <p:blipFill>
          <a:blip r:embed="rId3">
            <a:alphaModFix/>
          </a:blip>
          <a:stretch>
            <a:fillRect/>
          </a:stretch>
        </p:blipFill>
        <p:spPr>
          <a:xfrm>
            <a:off x="671301" y="1152475"/>
            <a:ext cx="4283912" cy="3416400"/>
          </a:xfrm>
          <a:prstGeom prst="rect">
            <a:avLst/>
          </a:prstGeom>
          <a:noFill/>
          <a:ln>
            <a:noFill/>
          </a:ln>
        </p:spPr>
      </p:pic>
      <p:pic>
        <p:nvPicPr>
          <p:cNvPr descr="IMG_1105.JPG" id="163" name="Shape 163"/>
          <p:cNvPicPr preferRelativeResize="0"/>
          <p:nvPr/>
        </p:nvPicPr>
        <p:blipFill rotWithShape="1">
          <a:blip r:embed="rId4">
            <a:alphaModFix/>
          </a:blip>
          <a:srcRect b="25316" l="20535" r="15292" t="29208"/>
          <a:stretch/>
        </p:blipFill>
        <p:spPr>
          <a:xfrm>
            <a:off x="5102275" y="1612037"/>
            <a:ext cx="3611624" cy="19194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pic>
        <p:nvPicPr>
          <p:cNvPr descr="IoT_pHAT_wPapirus.png" id="169" name="Shape 169"/>
          <p:cNvPicPr preferRelativeResize="0"/>
          <p:nvPr/>
        </p:nvPicPr>
        <p:blipFill>
          <a:blip r:embed="rId3">
            <a:alphaModFix/>
          </a:blip>
          <a:stretch>
            <a:fillRect/>
          </a:stretch>
        </p:blipFill>
        <p:spPr>
          <a:xfrm>
            <a:off x="311700" y="1522750"/>
            <a:ext cx="3213414" cy="2562699"/>
          </a:xfrm>
          <a:prstGeom prst="rect">
            <a:avLst/>
          </a:prstGeom>
          <a:noFill/>
          <a:ln>
            <a:noFill/>
          </a:ln>
        </p:spPr>
      </p:pic>
      <p:pic>
        <p:nvPicPr>
          <p:cNvPr descr="IMG_1108.JPG" id="170" name="Shape 170"/>
          <p:cNvPicPr preferRelativeResize="0"/>
          <p:nvPr/>
        </p:nvPicPr>
        <p:blipFill rotWithShape="1">
          <a:blip r:embed="rId4">
            <a:alphaModFix/>
          </a:blip>
          <a:srcRect b="26689" l="11944" r="16663" t="26689"/>
          <a:stretch/>
        </p:blipFill>
        <p:spPr>
          <a:xfrm>
            <a:off x="3599850" y="248240"/>
            <a:ext cx="5232453" cy="2562707"/>
          </a:xfrm>
          <a:prstGeom prst="rect">
            <a:avLst/>
          </a:prstGeom>
          <a:noFill/>
          <a:ln>
            <a:noFill/>
          </a:ln>
        </p:spPr>
      </p:pic>
      <p:pic>
        <p:nvPicPr>
          <p:cNvPr descr="IMG_1109.JPG" id="171" name="Shape 171"/>
          <p:cNvPicPr preferRelativeResize="0"/>
          <p:nvPr/>
        </p:nvPicPr>
        <p:blipFill rotWithShape="1">
          <a:blip r:embed="rId5">
            <a:alphaModFix/>
          </a:blip>
          <a:srcRect b="27946" l="4899" r="8849" t="28297"/>
          <a:stretch/>
        </p:blipFill>
        <p:spPr>
          <a:xfrm>
            <a:off x="3599849" y="2810949"/>
            <a:ext cx="5232453" cy="1990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177" name="Shape 17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lang="en"/>
              <a:t>Snip re-routed pins</a:t>
            </a:r>
          </a:p>
          <a:p>
            <a:pPr indent="-228600" lvl="0" marL="457200">
              <a:spcBef>
                <a:spcPts val="0"/>
              </a:spcBef>
            </a:pPr>
            <a:r>
              <a:rPr lang="en"/>
              <a:t>Install Jesse Lite on SD card</a:t>
            </a:r>
          </a:p>
          <a:p>
            <a:pPr indent="-228600" lvl="0" marL="457200">
              <a:spcBef>
                <a:spcPts val="0"/>
              </a:spcBef>
            </a:pPr>
            <a:r>
              <a:rPr lang="en"/>
              <a:t>Connect and Update</a:t>
            </a:r>
          </a:p>
          <a:p>
            <a:pPr indent="-228600" lvl="0" marL="457200">
              <a:spcBef>
                <a:spcPts val="0"/>
              </a:spcBef>
            </a:pPr>
            <a:r>
              <a:rPr lang="en"/>
              <a:t>Install software</a:t>
            </a:r>
          </a:p>
          <a:p>
            <a:pPr lvl="0">
              <a:spcBef>
                <a:spcPts val="0"/>
              </a:spcBef>
              <a:buNone/>
            </a:pPr>
            <a:r>
              <a:t/>
            </a:r>
            <a:endParaRP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Open Hardware?</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Open (Source) Hardware, or OSHW, is “hardware whose design is made publicly available so that anyone can study, modify, distribute, make, and sell the design or hardware based on that design.” </a:t>
            </a:r>
          </a:p>
        </p:txBody>
      </p:sp>
      <p:pic>
        <p:nvPicPr>
          <p:cNvPr id="63" name="Shape 63"/>
          <p:cNvPicPr preferRelativeResize="0"/>
          <p:nvPr/>
        </p:nvPicPr>
        <p:blipFill>
          <a:blip r:embed="rId3">
            <a:alphaModFix/>
          </a:blip>
          <a:stretch>
            <a:fillRect/>
          </a:stretch>
        </p:blipFill>
        <p:spPr>
          <a:xfrm>
            <a:off x="4833650" y="3679950"/>
            <a:ext cx="2905324" cy="834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183" name="Shape 1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Install Jesse Lite on SD card</a:t>
            </a:r>
          </a:p>
          <a:p>
            <a:pPr indent="-228600" lvl="0" marL="457200">
              <a:spcBef>
                <a:spcPts val="0"/>
              </a:spcBef>
            </a:pPr>
            <a:r>
              <a:rPr lang="en"/>
              <a:t>Diskpart</a:t>
            </a:r>
          </a:p>
          <a:p>
            <a:pPr indent="-228600" lvl="0" marL="457200">
              <a:spcBef>
                <a:spcPts val="0"/>
              </a:spcBef>
            </a:pPr>
            <a:r>
              <a:rPr lang="en"/>
              <a:t>Fedora Arm Installer vs Etcher vs Win32DiskImager</a:t>
            </a:r>
          </a:p>
          <a:p>
            <a:pPr indent="-228600" lvl="0" marL="457200">
              <a:spcBef>
                <a:spcPts val="0"/>
              </a:spcBef>
            </a:pPr>
            <a:r>
              <a:rPr lang="en"/>
              <a:t>Copy ssh &amp; wpa_supplicant.conf</a:t>
            </a:r>
          </a:p>
          <a:p>
            <a:pPr lvl="0" rtl="0">
              <a:spcBef>
                <a:spcPts val="0"/>
              </a:spcBef>
              <a:buNone/>
            </a:pPr>
            <a:r>
              <a:t/>
            </a:r>
            <a:endParaRP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Connect and Update</a:t>
            </a:r>
          </a:p>
          <a:p>
            <a:pPr indent="-228600" lvl="0" marL="457200" rtl="0">
              <a:spcBef>
                <a:spcPts val="0"/>
              </a:spcBef>
            </a:pPr>
            <a:r>
              <a:rPr lang="en"/>
              <a:t>SSH using Putty (raspberrypi.local port 22)</a:t>
            </a:r>
          </a:p>
          <a:p>
            <a:pPr indent="-228600" lvl="0" marL="457200" rtl="0">
              <a:spcBef>
                <a:spcPts val="0"/>
              </a:spcBef>
            </a:pPr>
            <a:r>
              <a:rPr lang="en"/>
              <a:t>sudo raspi-config: expand file system, reboot</a:t>
            </a:r>
          </a:p>
          <a:p>
            <a:pPr indent="-228600" lvl="0" marL="457200" rtl="0">
              <a:spcBef>
                <a:spcPts val="0"/>
              </a:spcBef>
            </a:pPr>
            <a:r>
              <a:rPr lang="en"/>
              <a:t>sudo apt-get update &amp;&amp; sudo apt-get upgrade -y, reboot</a:t>
            </a:r>
          </a:p>
          <a:p>
            <a:pPr indent="-228600" lvl="0" marL="457200" rtl="0">
              <a:spcBef>
                <a:spcPts val="0"/>
              </a:spcBef>
            </a:pPr>
            <a:r>
              <a:rPr lang="en"/>
              <a:t>git clone </a:t>
            </a:r>
            <a:r>
              <a:rPr lang="en" u="sng">
                <a:solidFill>
                  <a:schemeClr val="hlink"/>
                </a:solidFill>
                <a:hlinkClick r:id="rId3"/>
              </a:rPr>
              <a:t>https://github.com/PiSupply/PaPiRus.git</a:t>
            </a:r>
          </a:p>
          <a:p>
            <a:pPr indent="-228600" lvl="0" marL="457200" rtl="0">
              <a:spcBef>
                <a:spcPts val="0"/>
              </a:spcBef>
            </a:pPr>
            <a:r>
              <a:rPr lang="en"/>
              <a:t>git clone </a:t>
            </a:r>
            <a:r>
              <a:rPr lang="en" u="sng">
                <a:solidFill>
                  <a:schemeClr val="hlink"/>
                </a:solidFill>
                <a:hlinkClick r:id="rId4"/>
              </a:rPr>
              <a:t>https://github.com/repaper/gratis.git</a:t>
            </a:r>
          </a:p>
          <a:p>
            <a:pPr lvl="0" rtl="0">
              <a:spcBef>
                <a:spcPts val="0"/>
              </a:spcBef>
              <a:buNone/>
            </a:pPr>
            <a:r>
              <a:rPr lang="en"/>
              <a:t>Before installing change pin definitions</a:t>
            </a:r>
          </a:p>
          <a:p>
            <a:pPr lvl="0" rtl="0">
              <a:spcBef>
                <a:spcPts val="0"/>
              </a:spcBef>
              <a:buNone/>
            </a:pPr>
            <a:r>
              <a:t/>
            </a:r>
            <a:endParaRPr/>
          </a:p>
          <a:p>
            <a:pPr lvl="0" rt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195" name="Shape 19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Connect and Update cont.</a:t>
            </a:r>
          </a:p>
          <a:p>
            <a:pPr indent="-228600" lvl="0" marL="457200" rtl="0">
              <a:spcBef>
                <a:spcPts val="0"/>
              </a:spcBef>
            </a:pPr>
            <a:r>
              <a:rPr lang="en"/>
              <a:t>cd gratis/PlatformWithOS</a:t>
            </a:r>
          </a:p>
          <a:p>
            <a:pPr indent="-228600" lvl="0" marL="457200" rtl="0">
              <a:spcBef>
                <a:spcPts val="0"/>
              </a:spcBef>
            </a:pPr>
            <a:r>
              <a:rPr lang="en"/>
              <a:t>git reset --hard ab46fd7</a:t>
            </a:r>
          </a:p>
          <a:p>
            <a:pPr indent="-228600" lvl="0" marL="457200" rtl="0">
              <a:spcBef>
                <a:spcPts val="0"/>
              </a:spcBef>
            </a:pPr>
            <a:r>
              <a:rPr lang="en"/>
              <a:t>sudo nano RaspberryPi/gpio.h</a:t>
            </a:r>
          </a:p>
          <a:p>
            <a:pPr indent="-228600" lvl="2" marL="1371600" rtl="0">
              <a:spcBef>
                <a:spcPts val="0"/>
              </a:spcBef>
            </a:pPr>
            <a:r>
              <a:rPr lang="en"/>
              <a:t>GPIO_P1_32 = 12,</a:t>
            </a:r>
          </a:p>
          <a:p>
            <a:pPr indent="-228600" lvl="2" marL="1371600" rtl="0">
              <a:spcBef>
                <a:spcPts val="0"/>
              </a:spcBef>
            </a:pPr>
            <a:r>
              <a:rPr lang="en"/>
              <a:t>GPIO_P1_33 = 13,</a:t>
            </a:r>
          </a:p>
          <a:p>
            <a:pPr indent="-228600" lvl="2" marL="1371600" rtl="0">
              <a:spcBef>
                <a:spcPts val="0"/>
              </a:spcBef>
            </a:pPr>
            <a:r>
              <a:rPr lang="en"/>
              <a:t>GPIO_P1_35 = 19,</a:t>
            </a:r>
          </a:p>
          <a:p>
            <a:pPr lvl="0" rtl="0">
              <a:spcBef>
                <a:spcPts val="0"/>
              </a:spcBef>
              <a:buNone/>
            </a:pPr>
            <a:r>
              <a:t/>
            </a:r>
            <a:endParaRPr/>
          </a:p>
          <a:p>
            <a:pPr lvl="0" rtl="0">
              <a:spcBef>
                <a:spcPts val="0"/>
              </a:spcBef>
              <a:buNone/>
            </a:pPr>
            <a:r>
              <a:t/>
            </a:r>
            <a:endParaRPr/>
          </a:p>
        </p:txBody>
      </p:sp>
      <p:sp>
        <p:nvSpPr>
          <p:cNvPr id="196" name="Shape 196"/>
          <p:cNvSpPr txBox="1"/>
          <p:nvPr/>
        </p:nvSpPr>
        <p:spPr>
          <a:xfrm>
            <a:off x="4272050" y="1640750"/>
            <a:ext cx="4524900" cy="28044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chemeClr val="lt2"/>
              </a:buClr>
              <a:buSzPct val="100000"/>
            </a:pPr>
            <a:r>
              <a:rPr lang="en" sz="1800">
                <a:solidFill>
                  <a:schemeClr val="lt2"/>
                </a:solidFill>
              </a:rPr>
              <a:t>sudo nano RaspberryPi/epd_io.h</a:t>
            </a:r>
          </a:p>
          <a:p>
            <a:pPr indent="-228600" lvl="2" marL="1371600" rtl="0">
              <a:lnSpc>
                <a:spcPct val="115000"/>
              </a:lnSpc>
              <a:spcBef>
                <a:spcPts val="0"/>
              </a:spcBef>
              <a:spcAft>
                <a:spcPts val="1600"/>
              </a:spcAft>
              <a:buClr>
                <a:schemeClr val="lt2"/>
              </a:buClr>
            </a:pPr>
            <a:r>
              <a:rPr lang="en">
                <a:solidFill>
                  <a:schemeClr val="lt2"/>
                </a:solidFill>
              </a:rPr>
              <a:t>#define panel_on_pin  GPIO_P1_12</a:t>
            </a:r>
          </a:p>
          <a:p>
            <a:pPr indent="-228600" lvl="2" marL="1371600" rtl="0">
              <a:lnSpc>
                <a:spcPct val="115000"/>
              </a:lnSpc>
              <a:spcBef>
                <a:spcPts val="0"/>
              </a:spcBef>
              <a:spcAft>
                <a:spcPts val="1600"/>
              </a:spcAft>
              <a:buClr>
                <a:schemeClr val="lt2"/>
              </a:buClr>
            </a:pPr>
            <a:r>
              <a:rPr lang="en">
                <a:solidFill>
                  <a:schemeClr val="lt2"/>
                </a:solidFill>
              </a:rPr>
              <a:t>#define border_pin    GPIO_P1_35</a:t>
            </a:r>
          </a:p>
          <a:p>
            <a:pPr indent="-228600" lvl="2" marL="1371600" rtl="0">
              <a:lnSpc>
                <a:spcPct val="115000"/>
              </a:lnSpc>
              <a:spcBef>
                <a:spcPts val="0"/>
              </a:spcBef>
              <a:spcAft>
                <a:spcPts val="1600"/>
              </a:spcAft>
              <a:buClr>
                <a:schemeClr val="lt2"/>
              </a:buClr>
            </a:pPr>
            <a:r>
              <a:rPr lang="en">
                <a:solidFill>
                  <a:schemeClr val="lt2"/>
                </a:solidFill>
              </a:rPr>
              <a:t>#define discharge_pin GPIO_P1_07</a:t>
            </a:r>
          </a:p>
          <a:p>
            <a:pPr indent="-228600" lvl="2" marL="1371600" rtl="0">
              <a:lnSpc>
                <a:spcPct val="115000"/>
              </a:lnSpc>
              <a:spcBef>
                <a:spcPts val="0"/>
              </a:spcBef>
              <a:spcAft>
                <a:spcPts val="1600"/>
              </a:spcAft>
              <a:buClr>
                <a:schemeClr val="lt2"/>
              </a:buClr>
            </a:pPr>
            <a:r>
              <a:rPr lang="en">
                <a:solidFill>
                  <a:schemeClr val="lt2"/>
                </a:solidFill>
              </a:rPr>
              <a:t>#define pwm_pin       GPIO_P1_12</a:t>
            </a:r>
          </a:p>
          <a:p>
            <a:pPr indent="-228600" lvl="2" marL="1371600" rtl="0">
              <a:lnSpc>
                <a:spcPct val="115000"/>
              </a:lnSpc>
              <a:spcBef>
                <a:spcPts val="0"/>
              </a:spcBef>
              <a:spcAft>
                <a:spcPts val="1600"/>
              </a:spcAft>
              <a:buClr>
                <a:schemeClr val="lt2"/>
              </a:buClr>
            </a:pPr>
            <a:r>
              <a:rPr lang="en">
                <a:solidFill>
                  <a:schemeClr val="lt2"/>
                </a:solidFill>
              </a:rPr>
              <a:t>#define reset_pin     GPIO_P1_33</a:t>
            </a:r>
          </a:p>
          <a:p>
            <a:pPr indent="-228600" lvl="2" marL="1371600" rtl="0">
              <a:lnSpc>
                <a:spcPct val="115000"/>
              </a:lnSpc>
              <a:spcBef>
                <a:spcPts val="0"/>
              </a:spcBef>
              <a:spcAft>
                <a:spcPts val="1600"/>
              </a:spcAft>
              <a:buClr>
                <a:schemeClr val="lt2"/>
              </a:buClr>
            </a:pPr>
            <a:r>
              <a:rPr lang="en">
                <a:solidFill>
                  <a:schemeClr val="lt2"/>
                </a:solidFill>
              </a:rPr>
              <a:t>#define busy_pin      GPIO_P1_32</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202" name="Shape 20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Connect and Update cont.</a:t>
            </a:r>
          </a:p>
          <a:p>
            <a:pPr indent="-342900" lvl="0" marL="457200" marR="0" rtl="0" algn="l">
              <a:lnSpc>
                <a:spcPct val="115000"/>
              </a:lnSpc>
              <a:spcBef>
                <a:spcPts val="0"/>
              </a:spcBef>
              <a:spcAft>
                <a:spcPts val="1600"/>
              </a:spcAft>
              <a:buClr>
                <a:schemeClr val="lt2"/>
              </a:buClr>
              <a:buSzPct val="100000"/>
              <a:buFont typeface="Arial"/>
            </a:pPr>
            <a:r>
              <a:rPr lang="en"/>
              <a:t>sudo nano PaPiRus/bin/papirus-setup</a:t>
            </a:r>
          </a:p>
          <a:p>
            <a:pPr indent="-228600" lvl="0" marL="457200" marR="0" rtl="0" algn="l">
              <a:lnSpc>
                <a:spcPct val="115000"/>
              </a:lnSpc>
              <a:spcBef>
                <a:spcPts val="0"/>
              </a:spcBef>
              <a:spcAft>
                <a:spcPts val="1600"/>
              </a:spcAft>
            </a:pPr>
            <a:r>
              <a:rPr lang="en"/>
              <a:t>Comment line 14,15,16,17,19,20</a:t>
            </a:r>
          </a:p>
          <a:p>
            <a:pPr indent="-228600" lvl="0" marL="457200" marR="0" rtl="0" algn="l">
              <a:lnSpc>
                <a:spcPct val="115000"/>
              </a:lnSpc>
              <a:spcBef>
                <a:spcPts val="0"/>
              </a:spcBef>
              <a:spcAft>
                <a:spcPts val="1600"/>
              </a:spcAft>
            </a:pPr>
            <a:r>
              <a:rPr lang="en"/>
              <a:t>Add ‘cd /home/pi/gratis/PlatformWithOS’</a:t>
            </a:r>
          </a:p>
          <a:p>
            <a:pPr lvl="0" rtl="0">
              <a:spcBef>
                <a:spcPts val="0"/>
              </a:spcBef>
              <a:buNone/>
            </a:pPr>
            <a:r>
              <a:t/>
            </a:r>
            <a:endParaRPr/>
          </a:p>
          <a:p>
            <a:pPr lvl="0" rtl="0">
              <a:spcBef>
                <a:spcPts val="0"/>
              </a:spcBef>
              <a:buNone/>
            </a:pPr>
            <a:r>
              <a:t/>
            </a:r>
            <a:endParaRPr/>
          </a:p>
        </p:txBody>
      </p:sp>
      <p:pic>
        <p:nvPicPr>
          <p:cNvPr id="203" name="Shape 203"/>
          <p:cNvPicPr preferRelativeResize="0"/>
          <p:nvPr/>
        </p:nvPicPr>
        <p:blipFill rotWithShape="1">
          <a:blip r:embed="rId3">
            <a:alphaModFix/>
          </a:blip>
          <a:srcRect b="25314" l="25194" r="53343" t="35052"/>
          <a:stretch/>
        </p:blipFill>
        <p:spPr>
          <a:xfrm>
            <a:off x="5124776" y="463550"/>
            <a:ext cx="3654465" cy="4105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209" name="Shape 20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Install software</a:t>
            </a:r>
          </a:p>
          <a:p>
            <a:pPr indent="-342900" lvl="0" marL="457200" marR="0" rtl="0" algn="l">
              <a:lnSpc>
                <a:spcPct val="115000"/>
              </a:lnSpc>
              <a:spcBef>
                <a:spcPts val="0"/>
              </a:spcBef>
              <a:spcAft>
                <a:spcPts val="1600"/>
              </a:spcAft>
              <a:buClr>
                <a:schemeClr val="lt2"/>
              </a:buClr>
              <a:buSzPct val="100000"/>
              <a:buFont typeface="Arial"/>
            </a:pPr>
            <a:r>
              <a:rPr lang="en"/>
              <a:t>cd PaPiRus</a:t>
            </a:r>
          </a:p>
          <a:p>
            <a:pPr indent="-228600" lvl="0" marL="457200" marR="0" rtl="0" algn="l">
              <a:lnSpc>
                <a:spcPct val="115000"/>
              </a:lnSpc>
              <a:spcBef>
                <a:spcPts val="0"/>
              </a:spcBef>
              <a:spcAft>
                <a:spcPts val="1600"/>
              </a:spcAft>
            </a:pPr>
            <a:r>
              <a:rPr lang="en"/>
              <a:t>sudo python setup.py install</a:t>
            </a:r>
          </a:p>
          <a:p>
            <a:pPr indent="-228600" lvl="0" marL="457200" marR="0" rtl="0" algn="l">
              <a:lnSpc>
                <a:spcPct val="115000"/>
              </a:lnSpc>
              <a:spcBef>
                <a:spcPts val="0"/>
              </a:spcBef>
              <a:spcAft>
                <a:spcPts val="1600"/>
              </a:spcAft>
            </a:pPr>
            <a:r>
              <a:rPr lang="en"/>
              <a:t>sudo papirus-setup</a:t>
            </a:r>
          </a:p>
          <a:p>
            <a:pPr indent="-228600" lvl="0" marL="457200" marR="0" rtl="0" algn="l">
              <a:lnSpc>
                <a:spcPct val="115000"/>
              </a:lnSpc>
              <a:spcBef>
                <a:spcPts val="0"/>
              </a:spcBef>
              <a:spcAft>
                <a:spcPts val="1600"/>
              </a:spcAft>
            </a:pPr>
            <a:r>
              <a:rPr lang="en"/>
              <a:t>sudo papirus-config or sudo papirus-set 2.0</a:t>
            </a:r>
          </a:p>
          <a:p>
            <a:pPr indent="-228600" lvl="0" marL="457200" marR="0" rtl="0" algn="l">
              <a:lnSpc>
                <a:spcPct val="115000"/>
              </a:lnSpc>
              <a:spcBef>
                <a:spcPts val="0"/>
              </a:spcBef>
              <a:spcAft>
                <a:spcPts val="1600"/>
              </a:spcAft>
            </a:pPr>
            <a:r>
              <a:rPr lang="en"/>
              <a:t>Test: sudo papirus-write "Hello World!"</a:t>
            </a:r>
          </a:p>
          <a:p>
            <a:pPr indent="-228600" lvl="0" marL="457200" marR="0" rtl="0" algn="l">
              <a:lnSpc>
                <a:spcPct val="115000"/>
              </a:lnSpc>
              <a:spcBef>
                <a:spcPts val="0"/>
              </a:spcBef>
              <a:spcAft>
                <a:spcPts val="1600"/>
              </a:spcAft>
            </a:pPr>
            <a:r>
              <a:rPr lang="en"/>
              <a:t>cd gratis/PlatformWithOS/demo/barcode/</a:t>
            </a:r>
          </a:p>
          <a:p>
            <a:pPr indent="-228600" lvl="0" marL="457200" marR="0" rtl="0" algn="l">
              <a:lnSpc>
                <a:spcPct val="115000"/>
              </a:lnSpc>
              <a:spcBef>
                <a:spcPts val="0"/>
              </a:spcBef>
              <a:spcAft>
                <a:spcPts val="1600"/>
              </a:spcAft>
            </a:pPr>
            <a:r>
              <a:rPr lang="en"/>
              <a:t>PYTHONPATH=.. python BarCodeDemo.py</a:t>
            </a:r>
          </a:p>
          <a:p>
            <a:pPr lvl="0" rtl="0">
              <a:spcBef>
                <a:spcPts val="0"/>
              </a:spcBef>
              <a:buNone/>
            </a:pPr>
            <a:r>
              <a:t/>
            </a:r>
            <a:endParaRPr/>
          </a:p>
          <a:p>
            <a:pPr lvl="0" rt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215" name="Shape 21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Extra Credit: Power</a:t>
            </a:r>
          </a:p>
          <a:p>
            <a:pPr lvl="0">
              <a:spcBef>
                <a:spcPts val="0"/>
              </a:spcBef>
              <a:buNone/>
            </a:pPr>
            <a:r>
              <a:t/>
            </a:r>
            <a:endParaRPr/>
          </a:p>
        </p:txBody>
      </p:sp>
      <p:pic>
        <p:nvPicPr>
          <p:cNvPr descr="2465-06.jpg" id="216" name="Shape 216"/>
          <p:cNvPicPr preferRelativeResize="0"/>
          <p:nvPr/>
        </p:nvPicPr>
        <p:blipFill rotWithShape="1">
          <a:blip r:embed="rId3">
            <a:alphaModFix/>
          </a:blip>
          <a:srcRect b="14089" l="7478" r="8586" t="13172"/>
          <a:stretch/>
        </p:blipFill>
        <p:spPr>
          <a:xfrm>
            <a:off x="359400" y="1880675"/>
            <a:ext cx="4136001" cy="2688201"/>
          </a:xfrm>
          <a:prstGeom prst="rect">
            <a:avLst/>
          </a:prstGeom>
          <a:noFill/>
          <a:ln>
            <a:noFill/>
          </a:ln>
        </p:spPr>
      </p:pic>
      <p:pic>
        <p:nvPicPr>
          <p:cNvPr descr="2750-03.jpg" id="217" name="Shape 217"/>
          <p:cNvPicPr preferRelativeResize="0"/>
          <p:nvPr/>
        </p:nvPicPr>
        <p:blipFill rotWithShape="1">
          <a:blip r:embed="rId4">
            <a:alphaModFix/>
          </a:blip>
          <a:srcRect b="0" l="26119" r="26286" t="0"/>
          <a:stretch/>
        </p:blipFill>
        <p:spPr>
          <a:xfrm>
            <a:off x="4819450" y="141400"/>
            <a:ext cx="2916324" cy="459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sp>
        <p:nvSpPr>
          <p:cNvPr id="223" name="Shape 22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Extra Credit: Power</a:t>
            </a:r>
          </a:p>
          <a:p>
            <a:pPr lvl="0" rtl="0">
              <a:spcBef>
                <a:spcPts val="0"/>
              </a:spcBef>
              <a:buNone/>
            </a:pPr>
            <a:r>
              <a:t/>
            </a:r>
            <a:endParaRPr/>
          </a:p>
        </p:txBody>
      </p:sp>
      <p:pic>
        <p:nvPicPr>
          <p:cNvPr descr="IMG_1111.JPG" id="224" name="Shape 224"/>
          <p:cNvPicPr preferRelativeResize="0"/>
          <p:nvPr/>
        </p:nvPicPr>
        <p:blipFill rotWithShape="1">
          <a:blip r:embed="rId3">
            <a:alphaModFix/>
          </a:blip>
          <a:srcRect b="21990" l="11256" r="13999" t="12718"/>
          <a:stretch/>
        </p:blipFill>
        <p:spPr>
          <a:xfrm rot="10800000">
            <a:off x="282798" y="1567198"/>
            <a:ext cx="4130126" cy="2705951"/>
          </a:xfrm>
          <a:prstGeom prst="rect">
            <a:avLst/>
          </a:prstGeom>
          <a:noFill/>
          <a:ln>
            <a:noFill/>
          </a:ln>
        </p:spPr>
      </p:pic>
      <p:pic>
        <p:nvPicPr>
          <p:cNvPr descr="IMG_1113.JPG" id="225" name="Shape 225"/>
          <p:cNvPicPr preferRelativeResize="0"/>
          <p:nvPr/>
        </p:nvPicPr>
        <p:blipFill rotWithShape="1">
          <a:blip r:embed="rId4">
            <a:alphaModFix/>
          </a:blip>
          <a:srcRect b="28866" l="12022" r="14263" t="26344"/>
          <a:stretch/>
        </p:blipFill>
        <p:spPr>
          <a:xfrm rot="10800000">
            <a:off x="4412925" y="1759524"/>
            <a:ext cx="4607323" cy="209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pic>
        <p:nvPicPr>
          <p:cNvPr descr="IMG_1134.JPG" id="231" name="Shape 231"/>
          <p:cNvPicPr preferRelativeResize="0"/>
          <p:nvPr/>
        </p:nvPicPr>
        <p:blipFill rotWithShape="1">
          <a:blip r:embed="rId3">
            <a:alphaModFix/>
          </a:blip>
          <a:srcRect b="12857" l="25328" r="29473" t="20387"/>
          <a:stretch/>
        </p:blipFill>
        <p:spPr>
          <a:xfrm rot="-5400000">
            <a:off x="2897100" y="-305301"/>
            <a:ext cx="3146200" cy="61960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pic>
        <p:nvPicPr>
          <p:cNvPr descr="IOH Logo.jpg" id="236" name="Shape 236"/>
          <p:cNvPicPr preferRelativeResize="0"/>
          <p:nvPr/>
        </p:nvPicPr>
        <p:blipFill>
          <a:blip r:embed="rId3">
            <a:alphaModFix/>
          </a:blip>
          <a:stretch>
            <a:fillRect/>
          </a:stretch>
        </p:blipFill>
        <p:spPr>
          <a:xfrm>
            <a:off x="2954561" y="161875"/>
            <a:ext cx="3082474" cy="3240450"/>
          </a:xfrm>
          <a:prstGeom prst="rect">
            <a:avLst/>
          </a:prstGeom>
          <a:noFill/>
          <a:ln>
            <a:noFill/>
          </a:ln>
        </p:spPr>
      </p:pic>
      <p:sp>
        <p:nvSpPr>
          <p:cNvPr id="237" name="Shape 237"/>
          <p:cNvSpPr txBox="1"/>
          <p:nvPr>
            <p:ph idx="1" type="body"/>
          </p:nvPr>
        </p:nvSpPr>
        <p:spPr>
          <a:xfrm>
            <a:off x="1930650" y="3430275"/>
            <a:ext cx="5195700" cy="1142400"/>
          </a:xfrm>
          <a:prstGeom prst="rect">
            <a:avLst/>
          </a:prstGeom>
        </p:spPr>
        <p:txBody>
          <a:bodyPr anchorCtr="0" anchor="t" bIns="91425" lIns="91425" rIns="91425" tIns="91425">
            <a:noAutofit/>
          </a:bodyPr>
          <a:lstStyle/>
          <a:p>
            <a:pPr lvl="0" algn="ctr">
              <a:lnSpc>
                <a:spcPct val="138000"/>
              </a:lnSpc>
              <a:spcBef>
                <a:spcPts val="0"/>
              </a:spcBef>
              <a:spcAft>
                <a:spcPts val="0"/>
              </a:spcAft>
              <a:buNone/>
            </a:pPr>
            <a:r>
              <a:rPr lang="en" sz="1400"/>
              <a:t>indyopenhardware@gmail.com</a:t>
            </a:r>
          </a:p>
          <a:p>
            <a:pPr lvl="0" rtl="0" algn="ctr">
              <a:lnSpc>
                <a:spcPct val="138000"/>
              </a:lnSpc>
              <a:spcBef>
                <a:spcPts val="0"/>
              </a:spcBef>
              <a:spcAft>
                <a:spcPts val="0"/>
              </a:spcAft>
              <a:buNone/>
            </a:pPr>
            <a:r>
              <a:rPr lang="en" sz="1400"/>
              <a:t>@INOpenHardware</a:t>
            </a:r>
          </a:p>
          <a:p>
            <a:pPr lvl="0" algn="ctr">
              <a:lnSpc>
                <a:spcPct val="138000"/>
              </a:lnSpc>
              <a:spcBef>
                <a:spcPts val="0"/>
              </a:spcBef>
              <a:spcAft>
                <a:spcPts val="0"/>
              </a:spcAft>
              <a:buNone/>
            </a:pPr>
            <a:r>
              <a:rPr lang="en" sz="1400"/>
              <a:t>indy-ansible-invite.herokuapp.com/she4ytoexq2uiapnsa0x</a:t>
            </a:r>
          </a:p>
          <a:p>
            <a:pPr lvl="0" rtl="0" algn="ctr">
              <a:spcBef>
                <a:spcPts val="0"/>
              </a:spcBef>
              <a:buNone/>
            </a:pPr>
            <a:r>
              <a:rPr lang="en" sz="1400"/>
              <a:t>meetup.com/Indy-Open-Hardware-Meetup github.com/IndyOpenHardware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Introductions</a:t>
            </a:r>
          </a:p>
        </p:txBody>
      </p:sp>
      <p:sp>
        <p:nvSpPr>
          <p:cNvPr id="69" name="Shape 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a:spcBef>
                <a:spcPts val="0"/>
              </a:spcBef>
              <a:buSzPct val="100000"/>
              <a:buAutoNum type="arabicPeriod"/>
            </a:pPr>
            <a:r>
              <a:rPr lang="en" sz="2400"/>
              <a:t>Name</a:t>
            </a:r>
          </a:p>
          <a:p>
            <a:pPr indent="-381000" lvl="0" marL="457200">
              <a:spcBef>
                <a:spcPts val="0"/>
              </a:spcBef>
              <a:buSzPct val="100000"/>
              <a:buAutoNum type="arabicPeriod"/>
            </a:pPr>
            <a:r>
              <a:rPr lang="en" sz="2400"/>
              <a:t>Day Job or other</a:t>
            </a:r>
          </a:p>
          <a:p>
            <a:pPr indent="-381000" lvl="0" marL="457200">
              <a:spcBef>
                <a:spcPts val="0"/>
              </a:spcBef>
              <a:buSzPct val="100000"/>
              <a:buAutoNum type="arabicPeriod"/>
            </a:pPr>
            <a:r>
              <a:rPr lang="en" sz="2400"/>
              <a:t>Open Hardware Experience</a:t>
            </a:r>
          </a:p>
          <a:p>
            <a:pPr indent="-381000" lvl="0" marL="457200" rtl="0">
              <a:spcBef>
                <a:spcPts val="0"/>
              </a:spcBef>
              <a:buSzPct val="100000"/>
              <a:buAutoNum type="arabicPeriod"/>
            </a:pPr>
            <a:r>
              <a:rPr lang="en" sz="2400"/>
              <a:t>What did you work on over the holidays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Project presentations:</a:t>
            </a:r>
          </a:p>
        </p:txBody>
      </p:sp>
      <p:sp>
        <p:nvSpPr>
          <p:cNvPr id="75" name="Shape 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pPr>
            <a:r>
              <a:rPr lang="en" sz="2400"/>
              <a:t>Ground rules:</a:t>
            </a:r>
          </a:p>
          <a:p>
            <a:pPr indent="-381000" lvl="1" marL="914400" rtl="0">
              <a:spcBef>
                <a:spcPts val="0"/>
              </a:spcBef>
              <a:buSzPct val="100000"/>
            </a:pPr>
            <a:r>
              <a:rPr lang="en" sz="2400"/>
              <a:t>No “Um, actually…”</a:t>
            </a:r>
          </a:p>
          <a:p>
            <a:pPr indent="-381000" lvl="1" marL="914400" rtl="0">
              <a:spcBef>
                <a:spcPts val="0"/>
              </a:spcBef>
              <a:buSzPct val="100000"/>
            </a:pPr>
            <a:r>
              <a:rPr lang="en" sz="2400"/>
              <a:t>No ‘Mock Surprise’</a:t>
            </a:r>
          </a:p>
          <a:p>
            <a:pPr indent="-381000" lvl="1" marL="914400" rtl="0">
              <a:spcBef>
                <a:spcPts val="0"/>
              </a:spcBef>
              <a:buSzPct val="100000"/>
            </a:pPr>
            <a:r>
              <a:rPr lang="en" sz="2400"/>
              <a:t>Money talk not required</a:t>
            </a:r>
          </a:p>
          <a:p>
            <a:pPr indent="-381000" lvl="1" marL="914400" rtl="0">
              <a:spcBef>
                <a:spcPts val="0"/>
              </a:spcBef>
              <a:buSzPct val="100000"/>
            </a:pPr>
            <a:r>
              <a:rPr lang="en" sz="2400"/>
              <a:t>Be ok with “I’ll get to that”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Presentation: Fobbi</a:t>
            </a:r>
          </a:p>
        </p:txBody>
      </p:sp>
      <p:pic>
        <p:nvPicPr>
          <p:cNvPr descr="IMG_1134.JPG" id="81" name="Shape 81"/>
          <p:cNvPicPr preferRelativeResize="0"/>
          <p:nvPr/>
        </p:nvPicPr>
        <p:blipFill rotWithShape="1">
          <a:blip r:embed="rId3">
            <a:alphaModFix/>
          </a:blip>
          <a:srcRect b="12854" l="21866" r="27912" t="21424"/>
          <a:stretch/>
        </p:blipFill>
        <p:spPr>
          <a:xfrm rot="-5400000">
            <a:off x="2701487" y="-251763"/>
            <a:ext cx="3741027" cy="6527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87" name="Shape 8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Idea started Fall ‘13</a:t>
            </a:r>
          </a:p>
          <a:p>
            <a:pPr lvl="0">
              <a:spcBef>
                <a:spcPts val="0"/>
              </a:spcBef>
              <a:buNone/>
            </a:pPr>
            <a:r>
              <a:rPr lang="en"/>
              <a:t>Replaces keychain full of loyalty cards</a:t>
            </a:r>
          </a:p>
          <a:p>
            <a:pPr indent="-317500" lvl="0" marL="457200">
              <a:spcBef>
                <a:spcPts val="0"/>
              </a:spcBef>
              <a:buSzPct val="100000"/>
            </a:pPr>
            <a:r>
              <a:rPr lang="en" sz="1400"/>
              <a:t>Less clutter on keychain</a:t>
            </a:r>
          </a:p>
          <a:p>
            <a:pPr indent="-317500" lvl="0" marL="457200">
              <a:spcBef>
                <a:spcPts val="0"/>
              </a:spcBef>
              <a:buSzPct val="100000"/>
            </a:pPr>
            <a:r>
              <a:rPr lang="en" sz="1400"/>
              <a:t>Readable by all scanners - eInk/ePaper Display</a:t>
            </a:r>
          </a:p>
          <a:p>
            <a:pPr indent="-317500" lvl="0" marL="457200">
              <a:spcBef>
                <a:spcPts val="0"/>
              </a:spcBef>
              <a:buSzPct val="100000"/>
            </a:pPr>
            <a:r>
              <a:rPr lang="en" sz="1400"/>
              <a:t>Quicker then pulling up an app - location aware</a:t>
            </a:r>
          </a:p>
          <a:p>
            <a:pPr lvl="0">
              <a:spcBef>
                <a:spcPts val="0"/>
              </a:spcBef>
              <a:buNone/>
            </a:pPr>
            <a:r>
              <a:rPr lang="en"/>
              <a:t>Won “Startup Weekend: South Bend” and pitched investors</a:t>
            </a:r>
          </a:p>
          <a:p>
            <a:pPr lvl="0">
              <a:spcBef>
                <a:spcPts val="0"/>
              </a:spcBef>
              <a:buNone/>
            </a:pPr>
            <a:r>
              <a:rPr lang="en"/>
              <a:t>Backburner since</a:t>
            </a:r>
          </a:p>
          <a:p>
            <a:pPr lvl="0">
              <a:spcBef>
                <a:spcPts val="0"/>
              </a:spcBef>
              <a:buNone/>
            </a:pPr>
            <a:r>
              <a:t/>
            </a:r>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pic>
        <p:nvPicPr>
          <p:cNvPr descr="1316-01.jpg" id="93" name="Shape 93"/>
          <p:cNvPicPr preferRelativeResize="0"/>
          <p:nvPr/>
        </p:nvPicPr>
        <p:blipFill rotWithShape="1">
          <a:blip r:embed="rId3">
            <a:alphaModFix/>
          </a:blip>
          <a:srcRect b="19363" l="0" r="0" t="19783"/>
          <a:stretch/>
        </p:blipFill>
        <p:spPr>
          <a:xfrm>
            <a:off x="1143000" y="1295637"/>
            <a:ext cx="6858000" cy="313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Fobbi</a:t>
            </a:r>
          </a:p>
        </p:txBody>
      </p:sp>
      <p:pic>
        <p:nvPicPr>
          <p:cNvPr descr="3335-04.jpg" id="99" name="Shape 99"/>
          <p:cNvPicPr preferRelativeResize="0"/>
          <p:nvPr/>
        </p:nvPicPr>
        <p:blipFill rotWithShape="1">
          <a:blip r:embed="rId3">
            <a:alphaModFix/>
          </a:blip>
          <a:srcRect b="15806" l="0" r="0" t="20274"/>
          <a:stretch/>
        </p:blipFill>
        <p:spPr>
          <a:xfrm>
            <a:off x="1143000" y="1216875"/>
            <a:ext cx="6858000" cy="3287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Fobbi</a:t>
            </a:r>
          </a:p>
        </p:txBody>
      </p:sp>
      <p:sp>
        <p:nvSpPr>
          <p:cNvPr id="105" name="Shape 1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Goals:</a:t>
            </a:r>
          </a:p>
          <a:p>
            <a:pPr indent="-228600" lvl="0" marL="457200">
              <a:spcBef>
                <a:spcPts val="0"/>
              </a:spcBef>
            </a:pPr>
            <a:r>
              <a:rPr lang="en"/>
              <a:t>Compact Design</a:t>
            </a:r>
          </a:p>
          <a:p>
            <a:pPr indent="-228600" lvl="0" marL="457200">
              <a:spcBef>
                <a:spcPts val="0"/>
              </a:spcBef>
            </a:pPr>
            <a:r>
              <a:rPr lang="en"/>
              <a:t>Off-the-</a:t>
            </a:r>
            <a:r>
              <a:rPr lang="en"/>
              <a:t>shelf</a:t>
            </a:r>
            <a:r>
              <a:rPr lang="en"/>
              <a:t> components</a:t>
            </a:r>
          </a:p>
          <a:p>
            <a:pPr indent="-228600" lvl="0" marL="457200">
              <a:spcBef>
                <a:spcPts val="0"/>
              </a:spcBef>
            </a:pPr>
            <a:r>
              <a:rPr lang="en"/>
              <a:t>Anyone could make (plug-n-play)</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